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8" r:id="rId4"/>
    <p:sldId id="322" r:id="rId5"/>
    <p:sldId id="288" r:id="rId6"/>
    <p:sldId id="263" r:id="rId7"/>
    <p:sldId id="307" r:id="rId8"/>
    <p:sldId id="309" r:id="rId9"/>
    <p:sldId id="311" r:id="rId10"/>
    <p:sldId id="312" r:id="rId11"/>
    <p:sldId id="313" r:id="rId12"/>
    <p:sldId id="318" r:id="rId13"/>
    <p:sldId id="314" r:id="rId14"/>
    <p:sldId id="315" r:id="rId15"/>
    <p:sldId id="316" r:id="rId16"/>
    <p:sldId id="317" r:id="rId17"/>
    <p:sldId id="301" r:id="rId18"/>
    <p:sldId id="320" r:id="rId19"/>
    <p:sldId id="305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Merriweather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2643EB-4F8F-4789-BD6B-B00C4482F108}">
  <a:tblStyle styleId="{B22643EB-4F8F-4789-BD6B-B00C4482F1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5200" autoAdjust="0"/>
  </p:normalViewPr>
  <p:slideViewPr>
    <p:cSldViewPr snapToGrid="0">
      <p:cViewPr varScale="1">
        <p:scale>
          <a:sx n="137" d="100"/>
          <a:sy n="137" d="100"/>
        </p:scale>
        <p:origin x="6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f290b348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f290b348_1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f290b348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6bf290b348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79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bf290b348_1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6bf290b348_1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bf290b34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bf290b34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4" y="1282013"/>
            <a:ext cx="4242014" cy="3288407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4" y="313766"/>
            <a:ext cx="7303340" cy="401897"/>
          </a:xfrm>
          <a:prstGeom prst="rect">
            <a:avLst/>
          </a:prstGeom>
        </p:spPr>
        <p:txBody>
          <a:bodyPr/>
          <a:lstStyle>
            <a:lvl1pPr>
              <a:defRPr sz="225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754577"/>
            <a:ext cx="8691562" cy="306045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Arial"/>
                <a:cs typeface="Arial"/>
              </a:defRPr>
            </a:lvl1pPr>
            <a:lvl3pPr marL="685800" indent="0">
              <a:buNone/>
              <a:defRPr sz="2025"/>
            </a:lvl3pPr>
            <a:lvl4pPr marL="1028700" indent="0">
              <a:buNone/>
              <a:defRPr sz="2025"/>
            </a:lvl4pPr>
            <a:lvl5pPr marL="1371600" indent="0">
              <a:buNone/>
              <a:defRPr sz="2025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2" y="1282013"/>
            <a:ext cx="4242014" cy="3288407"/>
          </a:xfrm>
          <a:prstGeom prst="rect">
            <a:avLst/>
          </a:prstGeom>
        </p:spPr>
        <p:txBody>
          <a:bodyPr vert="horz"/>
          <a:lstStyle>
            <a:lvl1pPr marL="2143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>
                <a:latin typeface="Arial"/>
                <a:cs typeface="Arial"/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>
                <a:latin typeface="Arial"/>
                <a:cs typeface="Arial"/>
              </a:defRPr>
            </a:lvl2pPr>
            <a:lvl3pPr marL="8572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baseline="0">
                <a:latin typeface="Arial"/>
                <a:cs typeface="Arial"/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baseline="0">
                <a:latin typeface="Arial"/>
                <a:cs typeface="Arial"/>
              </a:defRPr>
            </a:lvl4pPr>
            <a:lvl5pPr marL="1543050" indent="-171450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60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ojoker/singapore-airbnb/tasks?taskId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ojoker/singapore-airbnb/tasks?taskId=1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呵呵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188900"/>
            <a:ext cx="3637256" cy="3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4274698" y="3111590"/>
            <a:ext cx="54405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CS513 Final Project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1710738" y="4119960"/>
            <a:ext cx="72390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2100" b="1" dirty="0">
                <a:solidFill>
                  <a:schemeClr val="accent2"/>
                </a:solidFill>
              </a:rPr>
              <a:t>Analysis and Classification of </a:t>
            </a:r>
            <a:r>
              <a:rPr lang="en-US" sz="2100" b="1" dirty="0">
                <a:solidFill>
                  <a:schemeClr val="accent2"/>
                </a:solidFill>
              </a:rPr>
              <a:t>S</a:t>
            </a:r>
            <a:r>
              <a:rPr lang="en" sz="2100" b="1" dirty="0" err="1">
                <a:solidFill>
                  <a:schemeClr val="accent2"/>
                </a:solidFill>
              </a:rPr>
              <a:t>ingapore</a:t>
            </a:r>
            <a:r>
              <a:rPr lang="en" sz="2100" b="1" dirty="0">
                <a:solidFill>
                  <a:schemeClr val="accent2"/>
                </a:solidFill>
              </a:rPr>
              <a:t> </a:t>
            </a:r>
            <a:r>
              <a:rPr lang="en-US" sz="2100" b="1" dirty="0">
                <a:solidFill>
                  <a:schemeClr val="accent2"/>
                </a:solidFill>
              </a:rPr>
              <a:t>A</a:t>
            </a:r>
            <a:r>
              <a:rPr lang="en" sz="2100" b="1" dirty="0" err="1">
                <a:solidFill>
                  <a:schemeClr val="accent2"/>
                </a:solidFill>
              </a:rPr>
              <a:t>irbnb</a:t>
            </a:r>
            <a:r>
              <a:rPr lang="en" sz="2100" b="1" dirty="0">
                <a:solidFill>
                  <a:schemeClr val="accent2"/>
                </a:solidFill>
              </a:rPr>
              <a:t> Price</a:t>
            </a:r>
            <a:endParaRPr lang="en-US" altLang="zh-CN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 rot="10800000" flipH="1">
            <a:off x="1285875" y="3953025"/>
            <a:ext cx="8508900" cy="7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5"/>
          <p:cNvSpPr txBox="1"/>
          <p:nvPr/>
        </p:nvSpPr>
        <p:spPr>
          <a:xfrm>
            <a:off x="1710738" y="4614690"/>
            <a:ext cx="6413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members: WEILI LIU, YI RONG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</a:t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FD41-13B7-4A5E-ACC2-010EFCEE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4323"/>
            <a:ext cx="3127500" cy="3414327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features: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calculated_host_listings_count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minimum_nights</a:t>
            </a: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availability_365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number_of_reviews</a:t>
            </a: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neighbourhood_group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 mainly affect the price</a:t>
            </a:r>
          </a:p>
          <a:p>
            <a:pPr marL="0" indent="0">
              <a:buNone/>
            </a:pPr>
            <a:r>
              <a:rPr lang="en-GB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~ 77.97%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E156FD4-CC30-194F-A2A4-3C61F6065C5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43500" y="1504950"/>
            <a:ext cx="4000500" cy="3076575"/>
          </a:xfrm>
        </p:spPr>
        <p:txBody>
          <a:bodyPr>
            <a:noAutofit/>
          </a:bodyPr>
          <a:lstStyle/>
          <a:p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Radom Forest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A6E0C01-74AB-3049-BC48-2662AD6A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80" y="57150"/>
            <a:ext cx="3543300" cy="1829100"/>
          </a:xfrm>
          <a:prstGeom prst="rect">
            <a:avLst/>
          </a:prstGeom>
        </p:spPr>
      </p:pic>
      <p:pic>
        <p:nvPicPr>
          <p:cNvPr id="13" name="图片 12" descr="图表, 折线图, 散点图&#10;&#10;描述已自动生成">
            <a:extLst>
              <a:ext uri="{FF2B5EF4-FFF2-40B4-BE49-F238E27FC236}">
                <a16:creationId xmlns:a16="http://schemas.microsoft.com/office/drawing/2014/main" id="{2479A75F-17B0-0D46-951A-8B649F31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80" y="1980242"/>
            <a:ext cx="5286109" cy="31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5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F51F9FD9-6510-2944-8DB1-B7BFF477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95" y="42168"/>
            <a:ext cx="8304609" cy="51435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A19EBF1-B718-5C47-A895-77677B32D8FE}"/>
              </a:ext>
            </a:extLst>
          </p:cNvPr>
          <p:cNvCxnSpPr/>
          <p:nvPr/>
        </p:nvCxnSpPr>
        <p:spPr>
          <a:xfrm>
            <a:off x="1414732" y="1147313"/>
            <a:ext cx="224287" cy="733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FB4E30A-B830-D848-8B20-37A3222D2DB1}"/>
              </a:ext>
            </a:extLst>
          </p:cNvPr>
          <p:cNvSpPr txBox="1"/>
          <p:nvPr/>
        </p:nvSpPr>
        <p:spPr>
          <a:xfrm>
            <a:off x="1699405" y="1173192"/>
            <a:ext cx="2665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error rates decrease when Random Forest has more trees.</a:t>
            </a:r>
          </a:p>
          <a:p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D6CEE52-BF05-D341-A59A-C7DF17ABAC29}"/>
              </a:ext>
            </a:extLst>
          </p:cNvPr>
          <p:cNvCxnSpPr/>
          <p:nvPr/>
        </p:nvCxnSpPr>
        <p:spPr>
          <a:xfrm>
            <a:off x="3769744" y="2941608"/>
            <a:ext cx="11904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FD7CE0-8ACD-E94B-84AB-B292FD76ADD8}"/>
              </a:ext>
            </a:extLst>
          </p:cNvPr>
          <p:cNvSpPr txBox="1"/>
          <p:nvPr/>
        </p:nvSpPr>
        <p:spPr>
          <a:xfrm>
            <a:off x="5244860" y="2725947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Tends to be stable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29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43" y="359605"/>
            <a:ext cx="3704400" cy="2049600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E156FD4-CC30-194F-A2A4-3C61F6065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975" y="1482505"/>
            <a:ext cx="3704400" cy="9267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~67.1%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B3D45A-166C-1748-BB1E-6D5A53C0E2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79025" y="2024353"/>
            <a:ext cx="3954000" cy="2835664"/>
          </a:xfrm>
        </p:spPr>
        <p:txBody>
          <a:bodyPr>
            <a:normAutofit fontScale="70000" lnSpcReduction="20000"/>
          </a:bodyPr>
          <a:lstStyle/>
          <a:p>
            <a:pPr marL="342900" lvl="1" indent="0">
              <a:buNone/>
            </a:pPr>
            <a:r>
              <a:rPr lang="en-US" altLang="zh-CN" sz="26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variable: 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group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BBDD19-349D-9B42-B335-361AAABE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" b="-1"/>
          <a:stretch/>
        </p:blipFill>
        <p:spPr>
          <a:xfrm>
            <a:off x="4737776" y="714905"/>
            <a:ext cx="4193186" cy="12315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216D6A-CA59-4FE3-8CC8-649A2A79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3" y="2651709"/>
            <a:ext cx="3954000" cy="18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D237E24-1C1C-4827-B7A3-831BDAFD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5" r="7257"/>
          <a:stretch/>
        </p:blipFill>
        <p:spPr>
          <a:xfrm>
            <a:off x="3826919" y="1546698"/>
            <a:ext cx="5227129" cy="3434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B4BE76-C75A-44E7-9646-3C5B059A1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/>
          <a:stretch/>
        </p:blipFill>
        <p:spPr>
          <a:xfrm>
            <a:off x="4061671" y="326150"/>
            <a:ext cx="3409340" cy="1242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A5FDE8F-188B-B743-B211-4983ED35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47" y="326150"/>
            <a:ext cx="3127500" cy="583139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699E3C2-719C-584C-94D4-020C1513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147" y="782895"/>
            <a:ext cx="3127500" cy="4129573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  <a:p>
            <a:pPr marL="146050" indent="0">
              <a:buNone/>
            </a:pP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variable: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Neighbourthood</a:t>
            </a:r>
            <a:r>
              <a:rPr lang="en-US" altLang="zh-CN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minimum nights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listings count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</a:t>
            </a:r>
          </a:p>
          <a:p>
            <a:pPr marL="146050" indent="0">
              <a:buNone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Max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</a:p>
          <a:p>
            <a:pPr marL="146050" indent="0">
              <a:buNone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hidden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60.62%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endParaRPr lang="en-US" altLang="zh-CN" sz="1000" dirty="0"/>
          </a:p>
          <a:p>
            <a:endParaRPr lang="en-US" altLang="zh-CN" sz="1600" dirty="0"/>
          </a:p>
          <a:p>
            <a:pPr marL="1460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270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F52B98-190C-412D-8590-0AA9D51A6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 t="5121" r="2533" b="5568"/>
          <a:stretch/>
        </p:blipFill>
        <p:spPr>
          <a:xfrm>
            <a:off x="3834198" y="2571750"/>
            <a:ext cx="5178982" cy="24402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E70D00-73B0-4A3D-9D0F-A3390264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7" b="2070"/>
          <a:stretch/>
        </p:blipFill>
        <p:spPr>
          <a:xfrm>
            <a:off x="4171949" y="664868"/>
            <a:ext cx="2856450" cy="13781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17A67B-FD06-9143-8649-5DE21ED9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75" y="332434"/>
            <a:ext cx="3243253" cy="664868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235793B3-AAD0-4142-9F0D-8B8C0E7E9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575" y="841185"/>
            <a:ext cx="3127500" cy="3625640"/>
          </a:xfrm>
        </p:spPr>
        <p:txBody>
          <a:bodyPr/>
          <a:lstStyle/>
          <a:p>
            <a:pPr marL="146050" indent="0">
              <a:buNone/>
            </a:pPr>
            <a:endParaRPr lang="en-US" altLang="zh-CN" sz="1000" dirty="0"/>
          </a:p>
          <a:p>
            <a:pPr marL="146050" indent="0"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variable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  <a:p>
            <a:pPr marL="146050" indent="0">
              <a:buNone/>
            </a:pP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variable: 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Neighbourthood_group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minimum nights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host listings count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365</a:t>
            </a:r>
          </a:p>
          <a:p>
            <a:pPr marL="146050" indent="0">
              <a:buNone/>
            </a:pP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Normalization : 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Min - Max Normalization </a:t>
            </a:r>
          </a:p>
          <a:p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849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934F773-A6F7-4E7D-BBC2-CE3369E1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4" y="1599908"/>
            <a:ext cx="5002129" cy="266293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8A2995F-981B-45BA-88AA-8A972D1AA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277" b="2115"/>
          <a:stretch/>
        </p:blipFill>
        <p:spPr>
          <a:xfrm>
            <a:off x="135007" y="2678243"/>
            <a:ext cx="3772286" cy="17362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A33B02D-DC62-6B49-8D29-12948873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34" y="355272"/>
            <a:ext cx="8520600" cy="623700"/>
          </a:xfrm>
        </p:spPr>
        <p:txBody>
          <a:bodyPr/>
          <a:lstStyle/>
          <a:p>
            <a:r>
              <a:rPr lang="en-US" altLang="zh-CN" dirty="0"/>
              <a:t>k- Means Clustering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09AE9C-3C77-EE45-8249-0BBD88F89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30" y="1491893"/>
            <a:ext cx="3530760" cy="862201"/>
          </a:xfrm>
        </p:spPr>
        <p:txBody>
          <a:bodyPr/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number of clusters,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k=7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identifies the number of centroids and then allocates every data point to the nearest cluster</a:t>
            </a:r>
          </a:p>
        </p:txBody>
      </p:sp>
    </p:spTree>
    <p:extLst>
      <p:ext uri="{BB962C8B-B14F-4D97-AF65-F5344CB8AC3E}">
        <p14:creationId xmlns:p14="http://schemas.microsoft.com/office/powerpoint/2010/main" val="326024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5223E9-651C-704D-9929-2D171B909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3A95A-2F52-1141-A034-E3FBE052FE5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29285" y="1516459"/>
            <a:ext cx="3999900" cy="3076200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/>
              <a:t>Good data mining models are based on the correlation and the quantity of the dataset, low relevant features and small dataset will influence the attrition and decrease the accuracy. </a:t>
            </a:r>
          </a:p>
          <a:p>
            <a:pPr marL="146050" indent="0">
              <a:buNone/>
            </a:pPr>
            <a:endParaRPr lang="en-US" altLang="zh-CN"/>
          </a:p>
          <a:p>
            <a:pPr marL="146050" indent="0">
              <a:buNone/>
            </a:pPr>
            <a:r>
              <a:rPr lang="en-US" altLang="zh-CN"/>
              <a:t>In our model, neighborhood group and room type are the two main factors leading to different rental prices. </a:t>
            </a:r>
          </a:p>
          <a:p>
            <a:pPr marL="146050" indent="0">
              <a:buNone/>
            </a:pPr>
            <a:endParaRPr lang="en-US" altLang="zh-CN"/>
          </a:p>
          <a:p>
            <a:pPr marL="146050" indent="0">
              <a:buNone/>
            </a:pPr>
            <a:r>
              <a:rPr lang="en-US" altLang="zh-CN"/>
              <a:t>The different results of the same dataset using different models may be very large. Should choose a suitable model based on the accuracy value.</a:t>
            </a:r>
            <a:endParaRPr lang="zh-CN" altLang="en-US" dirty="0"/>
          </a:p>
        </p:txBody>
      </p:sp>
      <p:pic>
        <p:nvPicPr>
          <p:cNvPr id="576" name="Google Shape;576;p70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0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58CC99C-30E3-1043-903E-36B33D213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6583"/>
              </p:ext>
            </p:extLst>
          </p:nvPr>
        </p:nvGraphicFramePr>
        <p:xfrm>
          <a:off x="522456" y="1505700"/>
          <a:ext cx="2794675" cy="3282200"/>
        </p:xfrm>
        <a:graphic>
          <a:graphicData uri="http://schemas.openxmlformats.org/drawingml/2006/table">
            <a:tbl>
              <a:tblPr>
                <a:tableStyleId>{B22643EB-4F8F-4789-BD6B-B00C4482F108}</a:tableStyleId>
              </a:tblPr>
              <a:tblGrid>
                <a:gridCol w="1860731">
                  <a:extLst>
                    <a:ext uri="{9D8B030D-6E8A-4147-A177-3AD203B41FA5}">
                      <a16:colId xmlns:a16="http://schemas.microsoft.com/office/drawing/2014/main" val="4180693933"/>
                    </a:ext>
                  </a:extLst>
                </a:gridCol>
                <a:gridCol w="933944">
                  <a:extLst>
                    <a:ext uri="{9D8B030D-6E8A-4147-A177-3AD203B41FA5}">
                      <a16:colId xmlns:a16="http://schemas.microsoft.com/office/drawing/2014/main" val="1417744341"/>
                    </a:ext>
                  </a:extLst>
                </a:gridCol>
              </a:tblGrid>
              <a:tr h="4102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Supervised  learning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13325082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KNN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CN" sz="1400" u="none" strike="noStrike">
                          <a:effectLst/>
                        </a:rPr>
                        <a:t>71.99%</a:t>
                      </a:r>
                      <a:endParaRPr lang="en-US" altLang="zh-CN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40232973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kknn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CN" sz="1400" u="none" strike="noStrike">
                          <a:effectLst/>
                        </a:rPr>
                        <a:t>64.76%</a:t>
                      </a:r>
                      <a:endParaRPr lang="en-US" altLang="zh-CN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89922332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Decision Tree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u="none" strike="noStrike" dirty="0">
                          <a:effectLst/>
                        </a:rPr>
                        <a:t>67.10%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5656095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C5.0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CN" sz="1400" u="none" strike="noStrike" dirty="0">
                          <a:effectLst/>
                        </a:rPr>
                        <a:t>72.36%</a:t>
                      </a:r>
                      <a:endParaRPr lang="en-US" altLang="zh-CN" sz="14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53983916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Radom Forest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u="none" strike="noStrike" dirty="0">
                          <a:effectLst/>
                        </a:rPr>
                        <a:t>77.97%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21271751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>
                          <a:effectLst/>
                        </a:rPr>
                        <a:t>Naïve Bayes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u="none" strike="noStrike">
                          <a:effectLst/>
                        </a:rPr>
                        <a:t>67.10%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19718253"/>
                  </a:ext>
                </a:extLst>
              </a:tr>
              <a:tr h="41027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ANN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CN" sz="1400" u="none" strike="noStrike" dirty="0">
                          <a:effectLst/>
                        </a:rPr>
                        <a:t>60.62%</a:t>
                      </a:r>
                      <a:endParaRPr lang="en-US" altLang="zh-CN" sz="14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198646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9570E-9D40-1C4C-9FC4-AA88A571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Work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AD5701-B1ED-CA47-BB4E-C218B0692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483" y="1581292"/>
            <a:ext cx="8132955" cy="1980915"/>
          </a:xfrm>
        </p:spPr>
        <p:txBody>
          <a:bodyPr/>
          <a:lstStyle/>
          <a:p>
            <a:r>
              <a:rPr kumimoji="1" lang="en-US" altLang="zh-CN" sz="1600"/>
              <a:t>Try more different Algorithms on our data, analyze the difference between supervised learning and unsupervised learning.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 Using ensemble model to break down complex structure into critical features.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Collect more data and more attribute of the house to train the model to increase accuracy.</a:t>
            </a:r>
          </a:p>
          <a:p>
            <a:endParaRPr kumimoji="1" lang="en-US" altLang="zh-CN" sz="1600"/>
          </a:p>
          <a:p>
            <a:r>
              <a:rPr kumimoji="1" lang="en-US" altLang="zh-CN" sz="1600"/>
              <a:t>Try to  match suitable house according to tenants' various requirements for house. </a:t>
            </a:r>
          </a:p>
        </p:txBody>
      </p:sp>
    </p:spTree>
    <p:extLst>
      <p:ext uri="{BB962C8B-B14F-4D97-AF65-F5344CB8AC3E}">
        <p14:creationId xmlns:p14="http://schemas.microsoft.com/office/powerpoint/2010/main" val="419978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>
            <a:spLocks noGrp="1"/>
          </p:cNvSpPr>
          <p:nvPr>
            <p:ph type="title"/>
          </p:nvPr>
        </p:nvSpPr>
        <p:spPr>
          <a:xfrm>
            <a:off x="1904549" y="3409075"/>
            <a:ext cx="5721935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5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4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r>
              <a:rPr lang="en-US" sz="1300" i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https://www.kaggle.com/jojoker/singapore-airbnb/tasks?taskId=122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10" name="Google Shape;610;p74"/>
          <p:cNvSpPr txBox="1">
            <a:spLocks noGrp="1"/>
          </p:cNvSpPr>
          <p:nvPr>
            <p:ph type="body" idx="1"/>
          </p:nvPr>
        </p:nvSpPr>
        <p:spPr>
          <a:xfrm>
            <a:off x="1904550" y="10113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1">
                <a:latin typeface="Arial"/>
                <a:ea typeface="Arial"/>
                <a:cs typeface="Arial"/>
                <a:sym typeface="Arial"/>
              </a:rPr>
              <a:t>End</a:t>
            </a:r>
            <a:endParaRPr sz="4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500" b="1" i="1">
                <a:latin typeface="Arial"/>
                <a:ea typeface="Arial"/>
                <a:cs typeface="Arial"/>
                <a:sym typeface="Arial"/>
              </a:rPr>
              <a:t>Thank you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4"/>
          <p:cNvSpPr txBox="1"/>
          <p:nvPr/>
        </p:nvSpPr>
        <p:spPr>
          <a:xfrm>
            <a:off x="2904750" y="4764675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695400"/>
          </a:xfrm>
          <a:prstGeom prst="rect">
            <a:avLst/>
          </a:prstGeom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250025" y="1406149"/>
            <a:ext cx="3127500" cy="3126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zh-CN" sz="1400" dirty="0"/>
              <a:t>The data was collected on 28 August 2019, containing nearly 8 thousand Airbnb listings in Singapore.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1400" dirty="0"/>
              <a:t>From KAGGLE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altLang="zh-CN" i="1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https://www.kaggle.com/jojoker/singapore-airbnb/tasks?taskId=122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5645150" y="4787900"/>
            <a:ext cx="467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3D4A0E-9091-2B4B-AC81-A486A4F3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24" y="0"/>
            <a:ext cx="53880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370F3-241D-E24E-9805-161A0253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Problem Description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736C9-B895-9F4D-9C09-56EBF3B2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699"/>
            <a:ext cx="3999900" cy="3528313"/>
          </a:xfrm>
        </p:spPr>
        <p:txBody>
          <a:bodyPr/>
          <a:lstStyle/>
          <a:p>
            <a:pPr marL="14605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</a:p>
          <a:p>
            <a:pPr marL="342900" indent="-34290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price of Singapore Airbnb rentals based on the data provided</a:t>
            </a:r>
          </a:p>
          <a:p>
            <a:pPr marL="342900" indent="-342900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important variables that affect price </a:t>
            </a:r>
          </a:p>
          <a:p>
            <a:pPr marL="146050" indent="0">
              <a:buNone/>
            </a:pPr>
            <a:endParaRPr lang="en" altLang="zh-CN" sz="1600" dirty="0"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A895C6-4821-9D4A-A0A2-BE2C27035E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data and normalize the data for certain algorithms.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data based on the algorithm requirement.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 machine learning models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price for the house.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visualization for some models. </a:t>
            </a:r>
          </a:p>
          <a:p>
            <a:pPr marL="14605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47F8F-CEEA-46A0-AA53-784C95B8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E883-06C8-4129-A700-EB479ECC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700"/>
            <a:ext cx="4520700" cy="3076200"/>
          </a:xfrm>
        </p:spPr>
        <p:txBody>
          <a:bodyPr/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has 7907 rows of data with 16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 is a mix between categorical and numeric values.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columns</a:t>
            </a:r>
          </a:p>
          <a:p>
            <a:pPr marL="14605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last_review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reviews_per_month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4605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are missing some values.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feature is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was divided into 3 different classes : [0,100),[100,200),[200,+)</a:t>
            </a:r>
          </a:p>
          <a:p>
            <a:endParaRPr lang="en-I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93716D-AD13-6D4B-BCA1-2EDC480813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considered </a:t>
            </a:r>
          </a:p>
          <a:p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r>
              <a:rPr lang="en-GB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calculated_host_listings_count</a:t>
            </a:r>
            <a:endParaRPr lang="en-GB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minimum_nights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availability_365</a:t>
            </a:r>
          </a:p>
          <a:p>
            <a:r>
              <a:rPr lang="en-GB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number_of_reviews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neighbourhood_group</a:t>
            </a:r>
            <a:endParaRPr lang="zh-CN" alt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5564B-C13D-4690-9EF1-A05615A751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6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311700" y="1379665"/>
            <a:ext cx="5923730" cy="355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Supervised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kknn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WEILI LIU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Tree		- WEILI LIU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C5.0			- WEILI LIU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		- WEILI LIU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		-YI RONG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			- YI RONG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Unsupervised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	- YI RONG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 Means Clustering		- YI RONG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Techniques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7506"/>
            <a:ext cx="3127500" cy="1191688"/>
          </a:xfrm>
        </p:spPr>
        <p:txBody>
          <a:bodyPr anchor="t">
            <a:normAutofit fontScale="90000"/>
          </a:bodyPr>
          <a:lstStyle/>
          <a:p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3B2EA0-510B-1E40-AA43-202EDFD5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449194"/>
            <a:ext cx="3261461" cy="32394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sz="1500" dirty="0"/>
              <a:t>Normalization : </a:t>
            </a:r>
          </a:p>
          <a:p>
            <a:pPr marL="0" indent="0">
              <a:buNone/>
            </a:pPr>
            <a:r>
              <a:rPr lang="en-US" altLang="zh-CN" sz="1500" dirty="0"/>
              <a:t>Min - Max Normalization </a:t>
            </a:r>
          </a:p>
          <a:p>
            <a:pPr marL="0" indent="0">
              <a:buNone/>
            </a:pP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considered:</a:t>
            </a:r>
          </a:p>
          <a:p>
            <a:pPr marL="285750" indent="-285750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neighborthood_group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type; </a:t>
            </a:r>
          </a:p>
          <a:p>
            <a:pPr marL="285750" indent="-28575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nights; </a:t>
            </a:r>
          </a:p>
          <a:p>
            <a:pPr marL="285750" indent="-28575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reviews; </a:t>
            </a:r>
          </a:p>
          <a:p>
            <a:pPr marL="285750" indent="-28575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host listings count;</a:t>
            </a:r>
          </a:p>
          <a:p>
            <a:pPr marL="285750" indent="-28575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availability_365</a:t>
            </a:r>
          </a:p>
          <a:p>
            <a:pPr marL="0" indent="0">
              <a:buNone/>
            </a:pPr>
            <a:endParaRPr lang="en-US" altLang="zh-CN" sz="1500" dirty="0"/>
          </a:p>
          <a:p>
            <a:pPr marL="0" indent="0">
              <a:buNone/>
            </a:pP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: 5930-75%</a:t>
            </a:r>
          </a:p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1976 -25% </a:t>
            </a:r>
          </a:p>
          <a:p>
            <a:pPr marL="0" indent="0">
              <a:buNone/>
            </a:pP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K=25  Accuracy ~ </a:t>
            </a:r>
            <a:r>
              <a:rPr lang="en-GB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71.99%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E6D2C286-8E3F-5D49-99C8-F364295A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22" y="999121"/>
            <a:ext cx="4448175" cy="3860896"/>
          </a:xfrm>
          <a:prstGeom prst="rect">
            <a:avLst/>
          </a:prstGeom>
        </p:spPr>
      </p:pic>
      <p:pic>
        <p:nvPicPr>
          <p:cNvPr id="17" name="图片 16" descr="文本&#10;&#10;中度可信度描述已自动生成">
            <a:extLst>
              <a:ext uri="{FF2B5EF4-FFF2-40B4-BE49-F238E27FC236}">
                <a16:creationId xmlns:a16="http://schemas.microsoft.com/office/drawing/2014/main" id="{743BF0F4-8A93-6145-8DB0-19794D10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322" y="148500"/>
            <a:ext cx="36766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4" y="252919"/>
            <a:ext cx="3336147" cy="2077106"/>
          </a:xfrm>
        </p:spPr>
        <p:txBody>
          <a:bodyPr anchor="t">
            <a:norm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kknn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10FD41-13B7-4A5E-ACC2-010EFCEE7B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50587"/>
                <a:ext cx="3127500" cy="3638063"/>
              </a:xfrm>
            </p:spPr>
            <p:txBody>
              <a:bodyPr vert="horz" anchor="t">
                <a:normAutofit/>
              </a:bodyPr>
              <a:lstStyle/>
              <a:p>
                <a:pPr marL="0" indent="0">
                  <a:buNone/>
                </a:pP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altLang="zh-CN" sz="15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7359</m:t>
                        </m:r>
                      </m:e>
                    </m:rad>
                    <m:r>
                      <a:rPr lang="en-US" altLang="zh-CN" sz="15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≈85</m:t>
                    </m:r>
                  </m:oMath>
                </a14:m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Accuracy-weighted :~ </a:t>
                </a:r>
                <a:r>
                  <a:rPr lang="en-GB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64.76</a:t>
                </a: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Accuracy-weighted ~ </a:t>
                </a:r>
                <a:r>
                  <a:rPr lang="en-GB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64.76%</a:t>
                </a:r>
              </a:p>
              <a:p>
                <a:pPr marL="0" indent="0">
                  <a:buNone/>
                </a:pPr>
                <a:r>
                  <a:rPr lang="en-GB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Accuracy-unweighted ~ </a:t>
                </a:r>
                <a:r>
                  <a:rPr lang="en-GB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64.76%</a:t>
                </a:r>
              </a:p>
              <a:p>
                <a:pPr marL="0" indent="0">
                  <a:buNone/>
                </a:pPr>
                <a:endParaRPr lang="en-GB" altLang="zh-CN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10FD41-13B7-4A5E-ACC2-010EFCEE7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50587"/>
                <a:ext cx="3127500" cy="3638063"/>
              </a:xfrm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ADD17552-B138-CB41-B231-B7179FD9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18" y="3369202"/>
            <a:ext cx="2133600" cy="59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C591FD-8A05-C944-89FC-CE270387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513" y="4297452"/>
            <a:ext cx="2286000" cy="457200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1DB7D738-E1CB-5A4A-A68A-535D748A4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3" y="1891875"/>
            <a:ext cx="2985033" cy="876300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5E98958B-C0B7-2343-B604-592475699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638" y="-1"/>
            <a:ext cx="4316626" cy="33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Tree- CART</a:t>
            </a:r>
            <a:b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FD41-13B7-4A5E-ACC2-010EFCEE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5032"/>
            <a:ext cx="3127500" cy="4126831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features: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calculated_host_listings_count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minimum_nights</a:t>
            </a: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availability_365</a:t>
            </a:r>
          </a:p>
          <a:p>
            <a:pPr marL="285750" indent="-285750"/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~ </a:t>
            </a:r>
            <a:r>
              <a:rPr lang="en-GB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67.10%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BCA6A051-F85B-B848-99A1-109F3F39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36" y="0"/>
            <a:ext cx="5299364" cy="5070332"/>
          </a:xfrm>
          <a:prstGeom prst="rect">
            <a:avLst/>
          </a:prstGeom>
        </p:spPr>
      </p:pic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5167C38A-0834-B540-8D8E-1D5CADB58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52" y="3330949"/>
            <a:ext cx="2733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42F6DC-188C-4A89-92D8-9A1B0B5F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83" y="248426"/>
            <a:ext cx="3127500" cy="1829100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C5.0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FD41-13B7-4A5E-ACC2-010EFCEE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840130"/>
            <a:ext cx="3127500" cy="2099013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features:</a:t>
            </a: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type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neighbourhood_group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minimum_nights</a:t>
            </a:r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number_of_reviews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GB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calculated_host_listings_count</a:t>
            </a:r>
            <a:endParaRPr lang="en-GB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GB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availability_365</a:t>
            </a:r>
          </a:p>
          <a:p>
            <a:pPr marL="0" indent="0">
              <a:buNone/>
            </a:pPr>
            <a:r>
              <a:rPr lang="en-GB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~ 72.36%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DCC59-0702-4798-A2ED-9D3C78FDF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图片 10" descr="表格&#10;&#10;中度可信度描述已自动生成">
            <a:extLst>
              <a:ext uri="{FF2B5EF4-FFF2-40B4-BE49-F238E27FC236}">
                <a16:creationId xmlns:a16="http://schemas.microsoft.com/office/drawing/2014/main" id="{03ECBF4A-40EC-0143-846E-F9002769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3065975"/>
            <a:ext cx="3316383" cy="1976897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F997BE16-FC50-F44E-A4DD-1836C345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67" y="0"/>
            <a:ext cx="53744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16135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801</Words>
  <Application>Microsoft Macintosh PowerPoint</Application>
  <PresentationFormat>全屏显示(16:9)</PresentationFormat>
  <Paragraphs>202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Wingdings</vt:lpstr>
      <vt:lpstr>Merriweather</vt:lpstr>
      <vt:lpstr>Times New Roman</vt:lpstr>
      <vt:lpstr>Roboto</vt:lpstr>
      <vt:lpstr>Cambria Math</vt:lpstr>
      <vt:lpstr>Paradigm</vt:lpstr>
      <vt:lpstr>Paradigm</vt:lpstr>
      <vt:lpstr>PowerPoint 演示文稿</vt:lpstr>
      <vt:lpstr>Introduction</vt:lpstr>
      <vt:lpstr>Problem Description  </vt:lpstr>
      <vt:lpstr>Dataset Description</vt:lpstr>
      <vt:lpstr>Techniques</vt:lpstr>
      <vt:lpstr>Supervised Learning  KNN  </vt:lpstr>
      <vt:lpstr>kknn</vt:lpstr>
      <vt:lpstr>Decision Tree- CART </vt:lpstr>
      <vt:lpstr>C5.0</vt:lpstr>
      <vt:lpstr>Radom Forest </vt:lpstr>
      <vt:lpstr>PowerPoint 演示文稿</vt:lpstr>
      <vt:lpstr>Naïve Bayes</vt:lpstr>
      <vt:lpstr>ANN</vt:lpstr>
      <vt:lpstr>Hierarchical Clustering</vt:lpstr>
      <vt:lpstr>k- Means Clustering</vt:lpstr>
      <vt:lpstr>Conclusion</vt:lpstr>
      <vt:lpstr>Future Work</vt:lpstr>
      <vt:lpstr>Reference Data Source:https://www.kaggle.com/jojoker/singapore-airbnb/tasks?taskId=122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Weili Liu</cp:lastModifiedBy>
  <cp:revision>68</cp:revision>
  <dcterms:modified xsi:type="dcterms:W3CDTF">2021-05-06T03:18:38Z</dcterms:modified>
</cp:coreProperties>
</file>